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8" r:id="rId4"/>
    <p:sldId id="314" r:id="rId5"/>
    <p:sldId id="294" r:id="rId6"/>
    <p:sldId id="313" r:id="rId7"/>
    <p:sldId id="300" r:id="rId8"/>
    <p:sldId id="301" r:id="rId9"/>
    <p:sldId id="312" r:id="rId10"/>
    <p:sldId id="308" r:id="rId11"/>
    <p:sldId id="311" r:id="rId12"/>
    <p:sldId id="292" r:id="rId13"/>
    <p:sldId id="293" r:id="rId14"/>
    <p:sldId id="310" r:id="rId15"/>
    <p:sldId id="290" r:id="rId16"/>
    <p:sldId id="291" r:id="rId17"/>
    <p:sldId id="289" r:id="rId18"/>
    <p:sldId id="309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317" r:id="rId30"/>
    <p:sldId id="316" r:id="rId31"/>
    <p:sldId id="318" r:id="rId32"/>
    <p:sldId id="271" r:id="rId33"/>
    <p:sldId id="270" r:id="rId34"/>
    <p:sldId id="272" r:id="rId35"/>
    <p:sldId id="273" r:id="rId36"/>
    <p:sldId id="274" r:id="rId37"/>
    <p:sldId id="315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304" r:id="rId47"/>
    <p:sldId id="319" r:id="rId48"/>
    <p:sldId id="306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AFCC7-A3E5-919A-FFAC-32969E511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5E9149-4531-FC52-2ECD-BAC853762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B171F-D3DF-AC12-1F45-2223D8960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EFE0-E825-48F1-9E31-96B62604F574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0B370-6100-11FF-731A-0B07317DD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88343-788C-9F37-FCFD-67A449262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5AF4-03CB-4958-8B24-249AFDDAF5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349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22958-035A-E16A-7776-4AB9AE535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6E104B-E6EE-E1CD-0B3A-87F9A8259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033EA-EDBD-D93A-6920-C768E50AC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EFE0-E825-48F1-9E31-96B62604F574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DC7D6-6690-721B-6C67-BB6074675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F5FCE-90AD-C8F2-7D6B-3BE54F13A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5AF4-03CB-4958-8B24-249AFDDAF5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608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843B42-2798-06B9-4B48-263FA52F56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78F39-8F08-53F0-488F-E9F56DD2D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740E8-6C41-BA61-0B90-3BCC069F8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EFE0-E825-48F1-9E31-96B62604F574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8011-79C4-324C-C512-0D8E2A76C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36FA9-F220-58A0-CC0E-D4D757F86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5AF4-03CB-4958-8B24-249AFDDAF5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9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02E31-4097-92C3-DEF5-6B8F31F99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6606B-BA86-5586-8787-B549314E8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6813E-3DB9-E423-D0C9-440B56D1E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EFE0-E825-48F1-9E31-96B62604F574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6A1B8-144A-6575-8383-4899D997B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058DB-7406-0231-69B6-CF8D59C4A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5AF4-03CB-4958-8B24-249AFDDAF5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90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F96E8-4630-C4DC-BC1C-0A0F7DDCE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B5CA7-A81A-20D8-4370-D3E2B881C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C5F65-95EC-0E7D-0BA5-92DB4F921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EFE0-E825-48F1-9E31-96B62604F574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E0444-00FD-DAAA-76CF-1AA8048D2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8B56C-043C-316F-1C80-3767378D1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5AF4-03CB-4958-8B24-249AFDDAF5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950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2F2DA-3EBD-BECF-E7C0-5E00600E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A7B12-7C05-96FA-F256-9525137915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08A0AD-2912-B30D-B611-5DC563695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59D49F-0B92-F23C-3BC1-C0D129359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EFE0-E825-48F1-9E31-96B62604F574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FB52D-7E4B-253B-A32B-7762189B9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DA61E5-40E4-B943-762F-61B46141F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5AF4-03CB-4958-8B24-249AFDDAF5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657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D4A2D-D13A-FB1C-A9EA-BF9DA7784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2329B-B076-8914-2547-6D397079A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5015C7-D0B5-5CFE-A380-A18FB5D2C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3BEB2B-8F94-C442-737C-E7449B2D07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7200B5-3B4F-AF5C-42D4-40970FC7DA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D1AE3F-2830-49CA-BAFF-D58FB632A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EFE0-E825-48F1-9E31-96B62604F574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BE980A-95B4-5911-7F51-6EDBBE7D0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AB437E-582B-EEDD-4F4D-0551119B8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5AF4-03CB-4958-8B24-249AFDDAF5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29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6781-2C82-B448-5645-0A448087A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C39F59-91DA-B064-8876-289E7A83D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EFE0-E825-48F1-9E31-96B62604F574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A13697-0E10-492A-FC5D-651148F85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4DA336-D2BC-CC44-6440-CA9999F55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5AF4-03CB-4958-8B24-249AFDDAF5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678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75D82C-19B8-23D1-455A-A371BBC6E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EFE0-E825-48F1-9E31-96B62604F574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B77EB3-847B-B0D0-CAC2-340007202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0C002-E127-5F9A-E0A1-383770F94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5AF4-03CB-4958-8B24-249AFDDAF5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093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4780F-B6A1-4E28-F55E-7D3204237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5C0E1-C3AD-6788-6C7D-15012ACA7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2351B-BC74-60E5-F2B8-269EF2E5C3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DC484-27AC-4726-804E-42A619B91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EFE0-E825-48F1-9E31-96B62604F574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051BC-75AB-CC9F-2F92-5E7405A25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17718-31DC-CEF2-E03F-0080C83F4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5AF4-03CB-4958-8B24-249AFDDAF5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071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C8E42-6B76-6888-C0E2-591374527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ECDB23-F008-56CF-50CA-4C1A6FC1DD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74B76B-134C-6471-1DC4-219410A49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3300AE-9795-3680-4A3A-F264E7B1A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EFE0-E825-48F1-9E31-96B62604F574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C3F6A-1ED4-B0B4-1858-C674EDB1C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DDBE6-0695-9A33-500A-37754A255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5AF4-03CB-4958-8B24-249AFDDAF5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28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169473-266D-DFF4-24D0-59C428863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D3223-5883-F0D2-DCAC-2A28F1722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CB61C-61FF-64F5-B9A2-F278A9ACF1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0EFE0-E825-48F1-9E31-96B62604F574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F8693-E291-6338-331D-5B878C65D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D7F19-052B-06F8-30C1-129564C2B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A5AF4-03CB-4958-8B24-249AFDDAF5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35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2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43D74-8C4C-4C7B-A4F5-73637859C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8224" y="1122363"/>
            <a:ext cx="10055552" cy="1655762"/>
          </a:xfrm>
        </p:spPr>
        <p:txBody>
          <a:bodyPr>
            <a:normAutofit/>
          </a:bodyPr>
          <a:lstStyle/>
          <a:p>
            <a:pPr algn="l"/>
            <a:r>
              <a:rPr lang="en-US" sz="6600" dirty="0"/>
              <a:t>How to visualize your science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E43B44-D2D1-2345-E7C1-65C8F384B4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8224" y="2888479"/>
            <a:ext cx="10055552" cy="3375588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A mixed bag of thoughts and experiences</a:t>
            </a:r>
          </a:p>
          <a:p>
            <a:pPr algn="r"/>
            <a:endParaRPr lang="en-US" sz="2800" dirty="0"/>
          </a:p>
          <a:p>
            <a:pPr algn="r"/>
            <a:endParaRPr lang="en-US" dirty="0"/>
          </a:p>
          <a:p>
            <a:r>
              <a:rPr lang="en-US" sz="1700" i="1" dirty="0">
                <a:solidFill>
                  <a:schemeClr val="bg1">
                    <a:lumMod val="65000"/>
                  </a:schemeClr>
                </a:solidFill>
              </a:rPr>
              <a:t>Rasmus Kristoffer Pedersen</a:t>
            </a:r>
            <a:br>
              <a:rPr lang="en-US" sz="1700" i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700" i="1" dirty="0">
                <a:solidFill>
                  <a:schemeClr val="bg1">
                    <a:lumMod val="65000"/>
                  </a:schemeClr>
                </a:solidFill>
              </a:rPr>
              <a:t>INM PhD-Day 2023</a:t>
            </a:r>
          </a:p>
        </p:txBody>
      </p:sp>
    </p:spTree>
    <p:extLst>
      <p:ext uri="{BB962C8B-B14F-4D97-AF65-F5344CB8AC3E}">
        <p14:creationId xmlns:p14="http://schemas.microsoft.com/office/powerpoint/2010/main" val="2471542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showing a blue line&#10;&#10;Description automatically generated">
            <a:extLst>
              <a:ext uri="{FF2B5EF4-FFF2-40B4-BE49-F238E27FC236}">
                <a16:creationId xmlns:a16="http://schemas.microsoft.com/office/drawing/2014/main" id="{C80A831D-2E19-A6A1-FEC8-861E6BA7D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00" y="3702997"/>
            <a:ext cx="3482171" cy="2321447"/>
          </a:xfrm>
          <a:prstGeom prst="rect">
            <a:avLst/>
          </a:prstGeom>
        </p:spPr>
      </p:pic>
      <p:pic>
        <p:nvPicPr>
          <p:cNvPr id="6" name="Picture 5" descr="A graph showing the spread of the flu&#10;&#10;Description automatically generated">
            <a:extLst>
              <a:ext uri="{FF2B5EF4-FFF2-40B4-BE49-F238E27FC236}">
                <a16:creationId xmlns:a16="http://schemas.microsoft.com/office/drawing/2014/main" id="{9322B0C4-D5BF-0089-63FC-728DE1363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447" y="411346"/>
            <a:ext cx="4364908" cy="2743657"/>
          </a:xfrm>
          <a:prstGeom prst="rect">
            <a:avLst/>
          </a:prstGeom>
        </p:spPr>
      </p:pic>
      <p:pic>
        <p:nvPicPr>
          <p:cNvPr id="1028" name="Picture 4" descr="FT now available online">
            <a:extLst>
              <a:ext uri="{FF2B5EF4-FFF2-40B4-BE49-F238E27FC236}">
                <a16:creationId xmlns:a16="http://schemas.microsoft.com/office/drawing/2014/main" id="{3FBEEE20-18C5-B96D-4D09-E79B1637F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" y="3350954"/>
            <a:ext cx="4752872" cy="267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862A494E-B96E-CAA9-BC93-0E14BFE2D005}"/>
              </a:ext>
            </a:extLst>
          </p:cNvPr>
          <p:cNvSpPr/>
          <p:nvPr/>
        </p:nvSpPr>
        <p:spPr>
          <a:xfrm rot="4079856">
            <a:off x="8567000" y="3279063"/>
            <a:ext cx="965459" cy="492227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405235C-C734-2F87-8DE2-8128CC52C88D}"/>
              </a:ext>
            </a:extLst>
          </p:cNvPr>
          <p:cNvSpPr/>
          <p:nvPr/>
        </p:nvSpPr>
        <p:spPr>
          <a:xfrm rot="19663000">
            <a:off x="4286716" y="2930515"/>
            <a:ext cx="965459" cy="492227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05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98603D-F412-BDF0-D95E-9FDBA41D2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ideas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A8922D-7FA8-7AD0-83E4-6824E5104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Think about your audience</a:t>
            </a:r>
            <a:br>
              <a:rPr lang="en-US" dirty="0"/>
            </a:br>
            <a:r>
              <a:rPr lang="en-US" dirty="0"/>
              <a:t>	</a:t>
            </a:r>
            <a:r>
              <a:rPr lang="en-US" i="1" dirty="0"/>
              <a:t>Use 2 seconds more</a:t>
            </a:r>
            <a:br>
              <a:rPr lang="en-US" i="1" dirty="0"/>
            </a:br>
            <a:endParaRPr lang="en-US" dirty="0"/>
          </a:p>
          <a:p>
            <a:r>
              <a:rPr lang="en-US" dirty="0"/>
              <a:t>Data visualization can be difficult</a:t>
            </a:r>
            <a:br>
              <a:rPr lang="en-US" dirty="0"/>
            </a:br>
            <a:r>
              <a:rPr lang="en-US" i="1" dirty="0"/>
              <a:t>	but can be made easier</a:t>
            </a:r>
            <a:br>
              <a:rPr lang="en-US" i="1" dirty="0"/>
            </a:br>
            <a:endParaRPr lang="en-US" i="1" dirty="0"/>
          </a:p>
          <a:p>
            <a:r>
              <a:rPr lang="en-US" dirty="0"/>
              <a:t>Data visualization can be an art</a:t>
            </a:r>
            <a:br>
              <a:rPr lang="en-US" dirty="0"/>
            </a:br>
            <a:r>
              <a:rPr lang="en-US" dirty="0"/>
              <a:t>	“</a:t>
            </a:r>
            <a:r>
              <a:rPr lang="en-US" i="1" dirty="0"/>
              <a:t>Steal like an artist”</a:t>
            </a:r>
            <a:br>
              <a:rPr lang="en-US" i="1" dirty="0"/>
            </a:br>
            <a:endParaRPr lang="en-US" dirty="0"/>
          </a:p>
          <a:p>
            <a:r>
              <a:rPr lang="en-US" dirty="0"/>
              <a:t>Visual communication is very subjective</a:t>
            </a:r>
            <a:br>
              <a:rPr lang="en-US" dirty="0"/>
            </a:br>
            <a:r>
              <a:rPr lang="en-US" i="1" dirty="0"/>
              <a:t>	But “bad” and “good” still exists</a:t>
            </a:r>
            <a:br>
              <a:rPr lang="en-US" i="1" dirty="0"/>
            </a:br>
            <a:endParaRPr lang="en-US" i="1" dirty="0"/>
          </a:p>
          <a:p>
            <a:r>
              <a:rPr lang="en-US" dirty="0">
                <a:solidFill>
                  <a:schemeClr val="bg1"/>
                </a:solidFill>
              </a:rPr>
              <a:t>The design-process can help you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become familiar with the data</a:t>
            </a:r>
            <a:endParaRPr lang="en-US" i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6" name="Picture 5" descr="A yellow sign on the ground&#10;&#10;Description automatically generated">
            <a:extLst>
              <a:ext uri="{FF2B5EF4-FFF2-40B4-BE49-F238E27FC236}">
                <a16:creationId xmlns:a16="http://schemas.microsoft.com/office/drawing/2014/main" id="{6CC850D2-3304-9924-4611-8669C88A7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603" y="349181"/>
            <a:ext cx="3129562" cy="1562414"/>
          </a:xfrm>
          <a:prstGeom prst="rect">
            <a:avLst/>
          </a:prstGeom>
        </p:spPr>
      </p:pic>
      <p:pic>
        <p:nvPicPr>
          <p:cNvPr id="2" name="Picture 2" descr="Få Steal Like an Artist af Austin Kleon som Paperback bog på engelsk -  9780761169253">
            <a:extLst>
              <a:ext uri="{FF2B5EF4-FFF2-40B4-BE49-F238E27FC236}">
                <a16:creationId xmlns:a16="http://schemas.microsoft.com/office/drawing/2014/main" id="{20C5E177-6539-7E2F-6CC5-A7BCB28E2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181" y="2818691"/>
            <a:ext cx="1572900" cy="156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04EAD68D-B70E-2AAC-1B72-F33147988D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290" y="2226558"/>
            <a:ext cx="1128626" cy="154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9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circle with numbers and a red circle with Crust in the background&#10;&#10;Description automatically generated">
            <a:extLst>
              <a:ext uri="{FF2B5EF4-FFF2-40B4-BE49-F238E27FC236}">
                <a16:creationId xmlns:a16="http://schemas.microsoft.com/office/drawing/2014/main" id="{A1096162-5B41-9411-2EBE-926907F16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08" y="1067635"/>
            <a:ext cx="4633852" cy="4084655"/>
          </a:xfrm>
          <a:prstGeom prst="rect">
            <a:avLst/>
          </a:prstGeom>
        </p:spPr>
      </p:pic>
      <p:pic>
        <p:nvPicPr>
          <p:cNvPr id="7" name="Picture 6" descr="A blue circle with white text&#10;&#10;Description automatically generated">
            <a:extLst>
              <a:ext uri="{FF2B5EF4-FFF2-40B4-BE49-F238E27FC236}">
                <a16:creationId xmlns:a16="http://schemas.microsoft.com/office/drawing/2014/main" id="{8B48500F-245B-F022-28C6-F507F9AEF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544" y="823963"/>
            <a:ext cx="4987637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graph&#10;&#10;Description automatically generated">
            <a:extLst>
              <a:ext uri="{FF2B5EF4-FFF2-40B4-BE49-F238E27FC236}">
                <a16:creationId xmlns:a16="http://schemas.microsoft.com/office/drawing/2014/main" id="{3146ABBA-161D-A819-2982-F9798698F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36" y="864660"/>
            <a:ext cx="8811928" cy="528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75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98603D-F412-BDF0-D95E-9FDBA41D2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ideas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A8922D-7FA8-7AD0-83E4-6824E5104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Think about your audience</a:t>
            </a:r>
            <a:br>
              <a:rPr lang="en-US" dirty="0"/>
            </a:br>
            <a:r>
              <a:rPr lang="en-US" dirty="0"/>
              <a:t>	</a:t>
            </a:r>
            <a:r>
              <a:rPr lang="en-US" i="1" dirty="0"/>
              <a:t>Use 2 seconds more</a:t>
            </a:r>
            <a:br>
              <a:rPr lang="en-US" i="1" dirty="0"/>
            </a:br>
            <a:endParaRPr lang="en-US" dirty="0"/>
          </a:p>
          <a:p>
            <a:r>
              <a:rPr lang="en-US" dirty="0"/>
              <a:t>Data visualization can be difficult</a:t>
            </a:r>
            <a:br>
              <a:rPr lang="en-US" dirty="0"/>
            </a:br>
            <a:r>
              <a:rPr lang="en-US" i="1" dirty="0"/>
              <a:t>	but can be made easier</a:t>
            </a:r>
            <a:br>
              <a:rPr lang="en-US" i="1" dirty="0"/>
            </a:br>
            <a:endParaRPr lang="en-US" i="1" dirty="0"/>
          </a:p>
          <a:p>
            <a:r>
              <a:rPr lang="en-US" dirty="0"/>
              <a:t>Data visualization can be an art</a:t>
            </a:r>
            <a:br>
              <a:rPr lang="en-US" dirty="0"/>
            </a:br>
            <a:r>
              <a:rPr lang="en-US" dirty="0"/>
              <a:t>	“</a:t>
            </a:r>
            <a:r>
              <a:rPr lang="en-US" i="1" dirty="0"/>
              <a:t>Steal like an artist”</a:t>
            </a:r>
            <a:br>
              <a:rPr lang="en-US" i="1" dirty="0"/>
            </a:br>
            <a:endParaRPr lang="en-US" dirty="0"/>
          </a:p>
          <a:p>
            <a:r>
              <a:rPr lang="en-US" dirty="0"/>
              <a:t>Visual communication is very subjective</a:t>
            </a:r>
            <a:br>
              <a:rPr lang="en-US" dirty="0"/>
            </a:br>
            <a:r>
              <a:rPr lang="en-US" i="1" dirty="0"/>
              <a:t>	But “bad” and “good” still exists</a:t>
            </a:r>
            <a:br>
              <a:rPr lang="en-US" i="1" dirty="0"/>
            </a:br>
            <a:endParaRPr lang="en-US" i="1" dirty="0"/>
          </a:p>
          <a:p>
            <a:r>
              <a:rPr lang="en-US" dirty="0"/>
              <a:t>Visuals can be easier to understand</a:t>
            </a:r>
            <a:endParaRPr lang="en-US" i="1" dirty="0"/>
          </a:p>
          <a:p>
            <a:endParaRPr lang="en-US" dirty="0"/>
          </a:p>
        </p:txBody>
      </p:sp>
      <p:pic>
        <p:nvPicPr>
          <p:cNvPr id="6" name="Picture 5" descr="A yellow sign on the ground&#10;&#10;Description automatically generated">
            <a:extLst>
              <a:ext uri="{FF2B5EF4-FFF2-40B4-BE49-F238E27FC236}">
                <a16:creationId xmlns:a16="http://schemas.microsoft.com/office/drawing/2014/main" id="{6CC850D2-3304-9924-4611-8669C88A7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603" y="349181"/>
            <a:ext cx="3129562" cy="1562414"/>
          </a:xfrm>
          <a:prstGeom prst="rect">
            <a:avLst/>
          </a:prstGeom>
        </p:spPr>
      </p:pic>
      <p:pic>
        <p:nvPicPr>
          <p:cNvPr id="7" name="Picture 6" descr="A red circle with numbers and a red circle with Crust in the background&#10;&#10;Description automatically generated">
            <a:extLst>
              <a:ext uri="{FF2B5EF4-FFF2-40B4-BE49-F238E27FC236}">
                <a16:creationId xmlns:a16="http://schemas.microsoft.com/office/drawing/2014/main" id="{29B7A4F3-74B2-824D-7FFE-DAED4530E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298" y="3992608"/>
            <a:ext cx="1674957" cy="1476444"/>
          </a:xfrm>
          <a:prstGeom prst="rect">
            <a:avLst/>
          </a:prstGeom>
        </p:spPr>
      </p:pic>
      <p:pic>
        <p:nvPicPr>
          <p:cNvPr id="2" name="Picture 2" descr="Få Steal Like an Artist af Austin Kleon som Paperback bog på engelsk -  9780761169253">
            <a:extLst>
              <a:ext uri="{FF2B5EF4-FFF2-40B4-BE49-F238E27FC236}">
                <a16:creationId xmlns:a16="http://schemas.microsoft.com/office/drawing/2014/main" id="{F910CBD2-2B41-90E4-65FF-88AAB1551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181" y="2818691"/>
            <a:ext cx="1572900" cy="156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F732270C-95D5-F090-6D14-6908C6178B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290" y="2226558"/>
            <a:ext cx="1128626" cy="154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9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pping A London Epidemic | National Geographic Society">
            <a:extLst>
              <a:ext uri="{FF2B5EF4-FFF2-40B4-BE49-F238E27FC236}">
                <a16:creationId xmlns:a16="http://schemas.microsoft.com/office/drawing/2014/main" id="{AD335568-8967-539C-396E-3F3B71575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156" y="570904"/>
            <a:ext cx="7853688" cy="589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ohn Snow - Wikipedia">
            <a:extLst>
              <a:ext uri="{FF2B5EF4-FFF2-40B4-BE49-F238E27FC236}">
                <a16:creationId xmlns:a16="http://schemas.microsoft.com/office/drawing/2014/main" id="{2751CB97-C53B-F847-1EFB-6C95117DD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044" y="4381082"/>
            <a:ext cx="1260286" cy="185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383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with lines and text&#10;&#10;Description automatically generated with medium confidence">
            <a:extLst>
              <a:ext uri="{FF2B5EF4-FFF2-40B4-BE49-F238E27FC236}">
                <a16:creationId xmlns:a16="http://schemas.microsoft.com/office/drawing/2014/main" id="{5338448A-F68C-3A9E-BC57-0267103A5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520"/>
            <a:ext cx="12192000" cy="5812960"/>
          </a:xfrm>
          <a:prstGeom prst="rect">
            <a:avLst/>
          </a:prstGeom>
        </p:spPr>
      </p:pic>
      <p:pic>
        <p:nvPicPr>
          <p:cNvPr id="7" name="Picture 6" descr="A graph showing the growth of a company&#10;&#10;Description automatically generated with medium confidence">
            <a:extLst>
              <a:ext uri="{FF2B5EF4-FFF2-40B4-BE49-F238E27FC236}">
                <a16:creationId xmlns:a16="http://schemas.microsoft.com/office/drawing/2014/main" id="{9A7361B8-8676-EDF0-81BB-7305F3C2E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425"/>
            <a:ext cx="12192000" cy="564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3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number of days and months&#10;&#10;Description automatically generated">
            <a:extLst>
              <a:ext uri="{FF2B5EF4-FFF2-40B4-BE49-F238E27FC236}">
                <a16:creationId xmlns:a16="http://schemas.microsoft.com/office/drawing/2014/main" id="{CDFB6C13-B913-2175-11B1-4F35CF8CA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74" y="1282209"/>
            <a:ext cx="4150095" cy="26067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6EEB75-DBF6-FEE5-ED20-5DE8F5CE4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90" y="147969"/>
            <a:ext cx="3736862" cy="996780"/>
          </a:xfrm>
          <a:prstGeom prst="rect">
            <a:avLst/>
          </a:prstGeom>
        </p:spPr>
      </p:pic>
      <p:pic>
        <p:nvPicPr>
          <p:cNvPr id="9" name="Picture 8" descr="A graph of a normal distribution&#10;&#10;Description automatically generated">
            <a:extLst>
              <a:ext uri="{FF2B5EF4-FFF2-40B4-BE49-F238E27FC236}">
                <a16:creationId xmlns:a16="http://schemas.microsoft.com/office/drawing/2014/main" id="{0BC717E1-AE27-189D-80FC-F669A7B53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74" y="4089954"/>
            <a:ext cx="4292124" cy="2575274"/>
          </a:xfrm>
          <a:prstGeom prst="rect">
            <a:avLst/>
          </a:prstGeom>
        </p:spPr>
      </p:pic>
      <p:pic>
        <p:nvPicPr>
          <p:cNvPr id="11" name="Picture 10" descr="A diagram of a health care system&#10;&#10;Description automatically generated">
            <a:extLst>
              <a:ext uri="{FF2B5EF4-FFF2-40B4-BE49-F238E27FC236}">
                <a16:creationId xmlns:a16="http://schemas.microsoft.com/office/drawing/2014/main" id="{929A5504-B382-AE59-F715-C63D0F48DF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215" y="1459141"/>
            <a:ext cx="6328811" cy="4218178"/>
          </a:xfrm>
          <a:prstGeom prst="rect">
            <a:avLst/>
          </a:prstGeom>
        </p:spPr>
      </p:pic>
      <p:pic>
        <p:nvPicPr>
          <p:cNvPr id="13" name="Picture 12" descr="A diagram of a covid-19 virus&#10;&#10;Description automatically generated">
            <a:extLst>
              <a:ext uri="{FF2B5EF4-FFF2-40B4-BE49-F238E27FC236}">
                <a16:creationId xmlns:a16="http://schemas.microsoft.com/office/drawing/2014/main" id="{D020A271-B328-4CD7-2EBA-906492F38BD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254" y="1828130"/>
            <a:ext cx="6060641" cy="3181837"/>
          </a:xfrm>
          <a:prstGeom prst="rect">
            <a:avLst/>
          </a:prstGeom>
        </p:spPr>
      </p:pic>
      <p:pic>
        <p:nvPicPr>
          <p:cNvPr id="2050" name="Picture 2" descr="Modellen siger … | Ugeskriftet.dk">
            <a:extLst>
              <a:ext uri="{FF2B5EF4-FFF2-40B4-BE49-F238E27FC236}">
                <a16:creationId xmlns:a16="http://schemas.microsoft.com/office/drawing/2014/main" id="{C52C4C3D-B183-61E9-D6B3-CE204CCD6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15" y="1642742"/>
            <a:ext cx="6328812" cy="357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05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98603D-F412-BDF0-D95E-9FDBA41D2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ideas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A8922D-7FA8-7AD0-83E4-6824E5104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Think about your audience</a:t>
            </a:r>
            <a:br>
              <a:rPr lang="en-US" dirty="0"/>
            </a:br>
            <a:r>
              <a:rPr lang="en-US" dirty="0"/>
              <a:t>	</a:t>
            </a:r>
            <a:r>
              <a:rPr lang="en-US" i="1" dirty="0"/>
              <a:t>Use 2 seconds more</a:t>
            </a:r>
            <a:br>
              <a:rPr lang="en-US" i="1" dirty="0"/>
            </a:br>
            <a:endParaRPr lang="en-US" dirty="0"/>
          </a:p>
          <a:p>
            <a:r>
              <a:rPr lang="en-US" dirty="0"/>
              <a:t>Data visualization can be difficult</a:t>
            </a:r>
            <a:br>
              <a:rPr lang="en-US" dirty="0"/>
            </a:br>
            <a:r>
              <a:rPr lang="en-US" i="1" dirty="0"/>
              <a:t>	but can be made easier</a:t>
            </a:r>
            <a:br>
              <a:rPr lang="en-US" i="1" dirty="0"/>
            </a:br>
            <a:endParaRPr lang="en-US" i="1" dirty="0"/>
          </a:p>
          <a:p>
            <a:r>
              <a:rPr lang="en-US" dirty="0"/>
              <a:t>Data visualization can be an art</a:t>
            </a:r>
            <a:br>
              <a:rPr lang="en-US" dirty="0"/>
            </a:br>
            <a:r>
              <a:rPr lang="en-US" dirty="0"/>
              <a:t>	“</a:t>
            </a:r>
            <a:r>
              <a:rPr lang="en-US" i="1" dirty="0"/>
              <a:t>Steal like an artist”</a:t>
            </a:r>
            <a:br>
              <a:rPr lang="en-US" i="1" dirty="0"/>
            </a:br>
            <a:endParaRPr lang="en-US" dirty="0"/>
          </a:p>
          <a:p>
            <a:r>
              <a:rPr lang="en-US" dirty="0"/>
              <a:t>Visual communication is very subjective</a:t>
            </a:r>
            <a:br>
              <a:rPr lang="en-US" dirty="0"/>
            </a:br>
            <a:r>
              <a:rPr lang="en-US" i="1" dirty="0"/>
              <a:t>	But “bad” and “good” still exists</a:t>
            </a:r>
            <a:br>
              <a:rPr lang="en-US" i="1" dirty="0"/>
            </a:br>
            <a:endParaRPr lang="en-US" i="1" dirty="0"/>
          </a:p>
          <a:p>
            <a:r>
              <a:rPr lang="en-US" dirty="0"/>
              <a:t>Visuals can be easier to understand</a:t>
            </a:r>
            <a:endParaRPr lang="en-US" i="1" dirty="0"/>
          </a:p>
        </p:txBody>
      </p:sp>
      <p:pic>
        <p:nvPicPr>
          <p:cNvPr id="6" name="Picture 5" descr="A yellow sign on the ground&#10;&#10;Description automatically generated">
            <a:extLst>
              <a:ext uri="{FF2B5EF4-FFF2-40B4-BE49-F238E27FC236}">
                <a16:creationId xmlns:a16="http://schemas.microsoft.com/office/drawing/2014/main" id="{6CC850D2-3304-9924-4611-8669C88A7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603" y="349181"/>
            <a:ext cx="3129562" cy="1562414"/>
          </a:xfrm>
          <a:prstGeom prst="rect">
            <a:avLst/>
          </a:prstGeom>
        </p:spPr>
      </p:pic>
      <p:pic>
        <p:nvPicPr>
          <p:cNvPr id="7" name="Picture 6" descr="A red circle with numbers and a red circle with Crust in the background&#10;&#10;Description automatically generated">
            <a:extLst>
              <a:ext uri="{FF2B5EF4-FFF2-40B4-BE49-F238E27FC236}">
                <a16:creationId xmlns:a16="http://schemas.microsoft.com/office/drawing/2014/main" id="{29B7A4F3-74B2-824D-7FFE-DAED4530E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298" y="3992608"/>
            <a:ext cx="1674957" cy="1476444"/>
          </a:xfrm>
          <a:prstGeom prst="rect">
            <a:avLst/>
          </a:prstGeom>
        </p:spPr>
      </p:pic>
      <p:pic>
        <p:nvPicPr>
          <p:cNvPr id="3" name="Picture 2" descr="A diagram of a covid-19 virus&#10;&#10;Description automatically generated">
            <a:extLst>
              <a:ext uri="{FF2B5EF4-FFF2-40B4-BE49-F238E27FC236}">
                <a16:creationId xmlns:a16="http://schemas.microsoft.com/office/drawing/2014/main" id="{F7986AFC-441E-85F6-9E41-F4069D197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060" y="5048936"/>
            <a:ext cx="2750360" cy="1443939"/>
          </a:xfrm>
          <a:prstGeom prst="rect">
            <a:avLst/>
          </a:prstGeom>
        </p:spPr>
      </p:pic>
      <p:pic>
        <p:nvPicPr>
          <p:cNvPr id="2" name="Picture 2" descr="Få Steal Like an Artist af Austin Kleon som Paperback bog på engelsk -  9780761169253">
            <a:extLst>
              <a:ext uri="{FF2B5EF4-FFF2-40B4-BE49-F238E27FC236}">
                <a16:creationId xmlns:a16="http://schemas.microsoft.com/office/drawing/2014/main" id="{B58464AE-336A-0870-4785-0FBF5D314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181" y="2818691"/>
            <a:ext cx="1572900" cy="156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86C5F906-6F9C-283C-F7C8-E4C92EB9EF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290" y="2226558"/>
            <a:ext cx="1128626" cy="154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32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AE6B0-36CC-1E59-CF47-61A3BE259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about visualization can also improve your research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CC1C5-9E81-C581-33D8-34FF0B949A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dirty="0"/>
              <a:t>Going through my own thought-process of improving a figure</a:t>
            </a:r>
          </a:p>
        </p:txBody>
      </p:sp>
    </p:spTree>
    <p:extLst>
      <p:ext uri="{BB962C8B-B14F-4D97-AF65-F5344CB8AC3E}">
        <p14:creationId xmlns:p14="http://schemas.microsoft.com/office/powerpoint/2010/main" val="3213434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745E1-7F47-6E1F-3F94-7FBD3B947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EA9BA-D85F-5EFA-EF8D-D96DEBE1E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126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Mathematician </a:t>
            </a:r>
            <a:br>
              <a:rPr lang="en-US" dirty="0"/>
            </a:br>
            <a:r>
              <a:rPr lang="en-US" dirty="0"/>
              <a:t>	BSc, MSc and PhD from RUC</a:t>
            </a:r>
            <a:br>
              <a:rPr lang="en-US" dirty="0"/>
            </a:br>
            <a:endParaRPr lang="en-US" dirty="0"/>
          </a:p>
          <a:p>
            <a:r>
              <a:rPr lang="en-US" dirty="0"/>
              <a:t>Currently postdoc at the PandemiX center</a:t>
            </a:r>
            <a:br>
              <a:rPr lang="en-US" dirty="0"/>
            </a:br>
            <a:endParaRPr lang="en-US" dirty="0"/>
          </a:p>
          <a:p>
            <a:r>
              <a:rPr lang="en-US" dirty="0"/>
              <a:t>Worked with analyzing and visualizing</a:t>
            </a:r>
            <a:br>
              <a:rPr lang="en-US" dirty="0"/>
            </a:br>
            <a:r>
              <a:rPr lang="en-US" dirty="0"/>
              <a:t>COVID-19 data during the pandemic</a:t>
            </a:r>
            <a:br>
              <a:rPr lang="en-US" dirty="0"/>
            </a:br>
            <a:endParaRPr lang="en-US" dirty="0"/>
          </a:p>
          <a:p>
            <a:r>
              <a:rPr lang="en-US" u="sng" dirty="0"/>
              <a:t>Not</a:t>
            </a:r>
            <a:r>
              <a:rPr lang="en-US" dirty="0"/>
              <a:t> an artist or an expert in visual design</a:t>
            </a:r>
          </a:p>
          <a:p>
            <a:endParaRPr lang="en-US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0435108-06F9-043F-39B5-467079A6A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773" y="702122"/>
            <a:ext cx="1660236" cy="1660236"/>
          </a:xfrm>
          <a:prstGeom prst="rect">
            <a:avLst/>
          </a:prstGeom>
        </p:spPr>
      </p:pic>
      <p:pic>
        <p:nvPicPr>
          <p:cNvPr id="1026" name="Picture 2" descr="Ruc Logos">
            <a:extLst>
              <a:ext uri="{FF2B5EF4-FFF2-40B4-BE49-F238E27FC236}">
                <a16:creationId xmlns:a16="http://schemas.microsoft.com/office/drawing/2014/main" id="{E44446C0-8944-7D71-42A4-F046DB3F3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27" y="790473"/>
            <a:ext cx="1488495" cy="148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589EFE7-B8EC-0846-EAAC-31ED107DCD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538" y="1027906"/>
            <a:ext cx="2394074" cy="1008671"/>
          </a:xfrm>
          <a:prstGeom prst="rect">
            <a:avLst/>
          </a:prstGeom>
        </p:spPr>
      </p:pic>
      <p:pic>
        <p:nvPicPr>
          <p:cNvPr id="9" name="Picture 8" descr="A screenshot of a graph&#10;&#10;Description automatically generated">
            <a:extLst>
              <a:ext uri="{FF2B5EF4-FFF2-40B4-BE49-F238E27FC236}">
                <a16:creationId xmlns:a16="http://schemas.microsoft.com/office/drawing/2014/main" id="{0154872D-937E-4192-1CBA-ABB63BFEE2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519" y="2643435"/>
            <a:ext cx="3495556" cy="1997461"/>
          </a:xfrm>
          <a:prstGeom prst="rect">
            <a:avLst/>
          </a:prstGeom>
        </p:spPr>
      </p:pic>
      <p:pic>
        <p:nvPicPr>
          <p:cNvPr id="11" name="Picture 10" descr="A graph of a graph of a person&#10;&#10;Description automatically generated with medium confidence">
            <a:extLst>
              <a:ext uri="{FF2B5EF4-FFF2-40B4-BE49-F238E27FC236}">
                <a16:creationId xmlns:a16="http://schemas.microsoft.com/office/drawing/2014/main" id="{110B5669-03D2-FFC0-9D80-DA1F951C90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990" y="4841145"/>
            <a:ext cx="3429888" cy="19054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F39968-A351-E6D9-5E3A-07DA340E763D}"/>
              </a:ext>
            </a:extLst>
          </p:cNvPr>
          <p:cNvSpPr txBox="1"/>
          <p:nvPr/>
        </p:nvSpPr>
        <p:spPr>
          <a:xfrm>
            <a:off x="1662170" y="5522589"/>
            <a:ext cx="570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But very enthusiastic about </a:t>
            </a:r>
            <a:br>
              <a:rPr lang="en-US" sz="2800" i="1" dirty="0"/>
            </a:br>
            <a:r>
              <a:rPr lang="en-US" sz="2800" i="1" dirty="0"/>
              <a:t>science communication!</a:t>
            </a:r>
          </a:p>
        </p:txBody>
      </p:sp>
    </p:spTree>
    <p:extLst>
      <p:ext uri="{BB962C8B-B14F-4D97-AF65-F5344CB8AC3E}">
        <p14:creationId xmlns:p14="http://schemas.microsoft.com/office/powerpoint/2010/main" val="128907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9F434848-802A-7468-045D-A8598F7DB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-1"/>
            <a:ext cx="11430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86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0A738D3B-AA3A-6A55-236B-EEEAB9B1B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-1"/>
            <a:ext cx="11430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29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growth and growth&#10;&#10;Description automatically generated with medium confidence">
            <a:extLst>
              <a:ext uri="{FF2B5EF4-FFF2-40B4-BE49-F238E27FC236}">
                <a16:creationId xmlns:a16="http://schemas.microsoft.com/office/drawing/2014/main" id="{34C218A6-E566-FD90-147B-7298980F9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-1"/>
            <a:ext cx="11430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62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different stages of growth&#10;&#10;Description automatically generated with medium confidence">
            <a:extLst>
              <a:ext uri="{FF2B5EF4-FFF2-40B4-BE49-F238E27FC236}">
                <a16:creationId xmlns:a16="http://schemas.microsoft.com/office/drawing/2014/main" id="{C3F080A6-9FEF-B3A4-C2EB-BF5BBA2E9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1" y="685794"/>
            <a:ext cx="9144018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99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different stages of growth&#10;&#10;Description automatically generated with medium confidence">
            <a:extLst>
              <a:ext uri="{FF2B5EF4-FFF2-40B4-BE49-F238E27FC236}">
                <a16:creationId xmlns:a16="http://schemas.microsoft.com/office/drawing/2014/main" id="{4EEA5CFC-9083-62CA-BE6C-A8D0186B0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1" y="685794"/>
            <a:ext cx="9144018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59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baby growth&#10;&#10;Description automatically generated with medium confidence">
            <a:extLst>
              <a:ext uri="{FF2B5EF4-FFF2-40B4-BE49-F238E27FC236}">
                <a16:creationId xmlns:a16="http://schemas.microsoft.com/office/drawing/2014/main" id="{A2555D23-0EA3-03BC-5075-3E2DA83CE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1" y="685794"/>
            <a:ext cx="9144018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76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f blue lines&#10;&#10;Description automatically generated with medium confidence">
            <a:extLst>
              <a:ext uri="{FF2B5EF4-FFF2-40B4-BE49-F238E27FC236}">
                <a16:creationId xmlns:a16="http://schemas.microsoft.com/office/drawing/2014/main" id="{446EF872-A5E8-3643-0EB4-00AFDA55A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1" y="685794"/>
            <a:ext cx="9144018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01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f baby growth&#10;&#10;Description automatically generated with medium confidence">
            <a:extLst>
              <a:ext uri="{FF2B5EF4-FFF2-40B4-BE49-F238E27FC236}">
                <a16:creationId xmlns:a16="http://schemas.microsoft.com/office/drawing/2014/main" id="{039E9233-A3A1-C0C2-D843-1B227C13F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1" y="685794"/>
            <a:ext cx="9144018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29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baby growth&#10;&#10;Description automatically generated with medium confidence">
            <a:extLst>
              <a:ext uri="{FF2B5EF4-FFF2-40B4-BE49-F238E27FC236}">
                <a16:creationId xmlns:a16="http://schemas.microsoft.com/office/drawing/2014/main" id="{6F89119D-C496-03BD-3B53-A0953493B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491" y="2824188"/>
            <a:ext cx="6723018" cy="4033811"/>
          </a:xfrm>
          <a:prstGeom prst="rect">
            <a:avLst/>
          </a:prstGeom>
        </p:spPr>
      </p:pic>
      <p:pic>
        <p:nvPicPr>
          <p:cNvPr id="5" name="Picture 4" descr="A graph showing a line graph&#10;&#10;Description automatically generated">
            <a:extLst>
              <a:ext uri="{FF2B5EF4-FFF2-40B4-BE49-F238E27FC236}">
                <a16:creationId xmlns:a16="http://schemas.microsoft.com/office/drawing/2014/main" id="{BDBC4468-C6B8-D113-9E8A-71EB3B398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491" y="134980"/>
            <a:ext cx="6723018" cy="268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21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baby growth&#10;&#10;Description automatically generated with medium confidence">
            <a:extLst>
              <a:ext uri="{FF2B5EF4-FFF2-40B4-BE49-F238E27FC236}">
                <a16:creationId xmlns:a16="http://schemas.microsoft.com/office/drawing/2014/main" id="{E823D87C-6D29-0B95-C0FD-59555E4F8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1" y="685794"/>
            <a:ext cx="9144018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25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16011-17D0-AED9-8DA3-8C991B27A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n-US" dirty="0"/>
              <a:t>Why visualize?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A5D4F-FEBA-877F-7E8A-E6A61297A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people read articles</a:t>
            </a:r>
          </a:p>
          <a:p>
            <a:pPr lvl="1"/>
            <a:r>
              <a:rPr lang="en-US" dirty="0"/>
              <a:t>Read abstract</a:t>
            </a:r>
          </a:p>
          <a:p>
            <a:pPr lvl="1"/>
            <a:r>
              <a:rPr lang="en-US" dirty="0"/>
              <a:t>Skim article and look at pretty pictures</a:t>
            </a:r>
          </a:p>
          <a:p>
            <a:pPr lvl="1"/>
            <a:r>
              <a:rPr lang="en-US" dirty="0"/>
              <a:t>If still interested: Try to understand the rest</a:t>
            </a:r>
            <a:br>
              <a:rPr lang="en-US" dirty="0"/>
            </a:br>
            <a:endParaRPr lang="en-US" dirty="0"/>
          </a:p>
          <a:p>
            <a:r>
              <a:rPr lang="en-US" dirty="0"/>
              <a:t>Memorable</a:t>
            </a:r>
          </a:p>
          <a:p>
            <a:pPr lvl="1"/>
            <a:r>
              <a:rPr lang="en-US" dirty="0"/>
              <a:t>Figure versus sentence</a:t>
            </a:r>
            <a:br>
              <a:rPr lang="en-US" dirty="0"/>
            </a:br>
            <a:endParaRPr lang="en-US" dirty="0"/>
          </a:p>
          <a:p>
            <a:r>
              <a:rPr lang="en-US" dirty="0"/>
              <a:t>Effective way to pass on knowledge fast</a:t>
            </a:r>
          </a:p>
          <a:p>
            <a:pPr lvl="1"/>
            <a:r>
              <a:rPr lang="en-US" dirty="0"/>
              <a:t>Note: What to pass on is subjective!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E62D74E-7B82-85F9-DD61-EAEE64668CE0}"/>
              </a:ext>
            </a:extLst>
          </p:cNvPr>
          <p:cNvSpPr txBox="1">
            <a:spLocks/>
          </p:cNvSpPr>
          <p:nvPr/>
        </p:nvSpPr>
        <p:spPr>
          <a:xfrm>
            <a:off x="5335675" y="729028"/>
            <a:ext cx="7509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or: </a:t>
            </a:r>
            <a:r>
              <a:rPr lang="en-US" sz="2800" i="1" dirty="0"/>
              <a:t>Why you should care?</a:t>
            </a:r>
          </a:p>
        </p:txBody>
      </p:sp>
    </p:spTree>
    <p:extLst>
      <p:ext uri="{BB962C8B-B14F-4D97-AF65-F5344CB8AC3E}">
        <p14:creationId xmlns:p14="http://schemas.microsoft.com/office/powerpoint/2010/main" val="359119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growth and growth&#10;&#10;Description automatically generated with medium confidence">
            <a:extLst>
              <a:ext uri="{FF2B5EF4-FFF2-40B4-BE49-F238E27FC236}">
                <a16:creationId xmlns:a16="http://schemas.microsoft.com/office/drawing/2014/main" id="{CBFF3333-BBE5-B9AA-F2B3-A4A3E5506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1" y="685794"/>
            <a:ext cx="9144018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56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baby growth&#10;&#10;Description automatically generated with medium confidence">
            <a:extLst>
              <a:ext uri="{FF2B5EF4-FFF2-40B4-BE49-F238E27FC236}">
                <a16:creationId xmlns:a16="http://schemas.microsoft.com/office/drawing/2014/main" id="{6B4B5916-ABA3-5A9B-B610-458505330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1" y="685794"/>
            <a:ext cx="9144018" cy="54864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8A884A-B786-8B05-6F93-E57860A5CB59}"/>
              </a:ext>
            </a:extLst>
          </p:cNvPr>
          <p:cNvSpPr txBox="1"/>
          <p:nvPr/>
        </p:nvSpPr>
        <p:spPr>
          <a:xfrm>
            <a:off x="6831623" y="4607169"/>
            <a:ext cx="35696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Perhaps this can be visualized differently?</a:t>
            </a:r>
          </a:p>
          <a:p>
            <a:endParaRPr lang="en-US" sz="2400" i="1" dirty="0"/>
          </a:p>
          <a:p>
            <a:r>
              <a:rPr lang="en-US" sz="2400" i="1" dirty="0"/>
              <a:t>How about a heatmap?</a:t>
            </a:r>
          </a:p>
        </p:txBody>
      </p:sp>
    </p:spTree>
    <p:extLst>
      <p:ext uri="{BB962C8B-B14F-4D97-AF65-F5344CB8AC3E}">
        <p14:creationId xmlns:p14="http://schemas.microsoft.com/office/powerpoint/2010/main" val="189126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growth and growth&#10;&#10;Description automatically generated with medium confidence">
            <a:extLst>
              <a:ext uri="{FF2B5EF4-FFF2-40B4-BE49-F238E27FC236}">
                <a16:creationId xmlns:a16="http://schemas.microsoft.com/office/drawing/2014/main" id="{34C218A6-E566-FD90-147B-7298980F9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-1"/>
            <a:ext cx="11430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143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15152AA2-800F-4840-8AF1-5E7361B92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"/>
            <a:ext cx="1142999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06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baby&#10;&#10;Description automatically generated with medium confidence">
            <a:extLst>
              <a:ext uri="{FF2B5EF4-FFF2-40B4-BE49-F238E27FC236}">
                <a16:creationId xmlns:a16="http://schemas.microsoft.com/office/drawing/2014/main" id="{47CD8050-1CFE-76E1-1C0E-CEC9CCFEB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"/>
            <a:ext cx="1142999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452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B4BA9568-C433-E40D-2607-86602328C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"/>
            <a:ext cx="1142999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274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ng line of numbers&#10;&#10;Description automatically generated">
            <a:extLst>
              <a:ext uri="{FF2B5EF4-FFF2-40B4-BE49-F238E27FC236}">
                <a16:creationId xmlns:a16="http://schemas.microsoft.com/office/drawing/2014/main" id="{E778A8A9-FF55-C96F-8F67-16A4932CF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9" y="-745959"/>
            <a:ext cx="11133222" cy="834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097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green striped background&#10;&#10;Description automatically generated with medium confidence">
            <a:extLst>
              <a:ext uri="{FF2B5EF4-FFF2-40B4-BE49-F238E27FC236}">
                <a16:creationId xmlns:a16="http://schemas.microsoft.com/office/drawing/2014/main" id="{F62C7E24-ED57-671C-97E8-3412DEE0C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1" y="685794"/>
            <a:ext cx="9144018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637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green gradient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EEC66635-47FD-4D0E-F0CD-A5839FF53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1" y="685794"/>
            <a:ext cx="9144018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047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lorful pattern&#10;&#10;Description automatically generated">
            <a:extLst>
              <a:ext uri="{FF2B5EF4-FFF2-40B4-BE49-F238E27FC236}">
                <a16:creationId xmlns:a16="http://schemas.microsoft.com/office/drawing/2014/main" id="{16A81402-EBE4-045F-41DD-F7D4086F3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1" y="685794"/>
            <a:ext cx="9144018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13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98603D-F412-BDF0-D95E-9FDBA41D2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ideas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A8922D-7FA8-7AD0-83E4-6824E5104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Think about your audience</a:t>
            </a:r>
            <a:br>
              <a:rPr lang="en-US" dirty="0"/>
            </a:br>
            <a:r>
              <a:rPr lang="en-US" dirty="0"/>
              <a:t>	</a:t>
            </a:r>
            <a:r>
              <a:rPr lang="en-US" i="1" dirty="0">
                <a:solidFill>
                  <a:schemeClr val="bg1"/>
                </a:solidFill>
              </a:rPr>
              <a:t>Use 2 seconds more</a:t>
            </a:r>
            <a:br>
              <a:rPr lang="en-US" i="1" dirty="0"/>
            </a:b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Data visualization can be difficult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	but can be made easier</a:t>
            </a:r>
            <a:br>
              <a:rPr lang="en-US" i="1" dirty="0">
                <a:solidFill>
                  <a:schemeClr val="bg1"/>
                </a:solidFill>
              </a:rPr>
            </a:br>
            <a:endParaRPr lang="en-US" i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Data visualization can be an art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	“</a:t>
            </a:r>
            <a:r>
              <a:rPr lang="en-US" i="1" dirty="0">
                <a:solidFill>
                  <a:schemeClr val="bg1"/>
                </a:solidFill>
              </a:rPr>
              <a:t>Steal like an artist”</a:t>
            </a:r>
            <a:br>
              <a:rPr lang="en-US" i="1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Visual communication is very subjective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	But “bad” and “good” still exists</a:t>
            </a:r>
            <a:br>
              <a:rPr lang="en-US" i="1" dirty="0">
                <a:solidFill>
                  <a:schemeClr val="bg1"/>
                </a:solidFill>
              </a:rPr>
            </a:br>
            <a:endParaRPr lang="en-US" i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design-process can help you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become familiar with the data</a:t>
            </a:r>
            <a:endParaRPr lang="en-US" i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78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lorful background&#10;&#10;Description automatically generated">
            <a:extLst>
              <a:ext uri="{FF2B5EF4-FFF2-40B4-BE49-F238E27FC236}">
                <a16:creationId xmlns:a16="http://schemas.microsoft.com/office/drawing/2014/main" id="{BB62E93C-A799-2866-77F7-0978993F5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1" y="685794"/>
            <a:ext cx="9144018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681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mputer error&#10;&#10;Description automatically generated">
            <a:extLst>
              <a:ext uri="{FF2B5EF4-FFF2-40B4-BE49-F238E27FC236}">
                <a16:creationId xmlns:a16="http://schemas.microsoft.com/office/drawing/2014/main" id="{1E01F751-571D-28EE-EAA4-684F0F9CC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1" y="685794"/>
            <a:ext cx="9144018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343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showing a line graph&#10;&#10;Description automatically generated">
            <a:extLst>
              <a:ext uri="{FF2B5EF4-FFF2-40B4-BE49-F238E27FC236}">
                <a16:creationId xmlns:a16="http://schemas.microsoft.com/office/drawing/2014/main" id="{9790AA1A-1F54-B3DA-FDCF-5214FD80D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608" y="374905"/>
            <a:ext cx="6846023" cy="2738410"/>
          </a:xfrm>
          <a:prstGeom prst="rect">
            <a:avLst/>
          </a:prstGeom>
        </p:spPr>
      </p:pic>
      <p:pic>
        <p:nvPicPr>
          <p:cNvPr id="4" name="Picture 3" descr="A close-up of a colorful pattern&#10;&#10;Description automatically generated">
            <a:extLst>
              <a:ext uri="{FF2B5EF4-FFF2-40B4-BE49-F238E27FC236}">
                <a16:creationId xmlns:a16="http://schemas.microsoft.com/office/drawing/2014/main" id="{03DE2ED7-7795-76C7-65A3-1EFCA6CAB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179" y="3113315"/>
            <a:ext cx="8245642" cy="329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950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66993DD6-522E-0086-4A88-FE4E09E10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417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D4814B-526C-0325-6E8E-94008FB5F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419100"/>
            <a:ext cx="76962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352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36F05-39A9-0F64-31CA-6C376A673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Summing 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80C89-193E-2815-4FD7-CAF9128EDE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6880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blue lines&#10;&#10;Description automatically generated">
            <a:extLst>
              <a:ext uri="{FF2B5EF4-FFF2-40B4-BE49-F238E27FC236}">
                <a16:creationId xmlns:a16="http://schemas.microsoft.com/office/drawing/2014/main" id="{F623B067-DF00-59BF-8604-4A5713B08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276" y="4926204"/>
            <a:ext cx="2339933" cy="17549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DE71276-F8BE-02FA-AEB7-AEDE5CDD1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Summing up – Why spend time visualizing data?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1A92AA-E539-4CFD-F1DA-99561BF2C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Good visual communication can be a strong tool</a:t>
            </a:r>
            <a:br>
              <a:rPr lang="en-US" dirty="0">
                <a:solidFill>
                  <a:prstClr val="black"/>
                </a:solidFill>
              </a:rPr>
            </a:br>
            <a:br>
              <a:rPr lang="en-US" sz="1900" dirty="0">
                <a:solidFill>
                  <a:prstClr val="black"/>
                </a:solidFill>
              </a:rPr>
            </a:br>
            <a:r>
              <a:rPr lang="en-US" sz="2100" i="1" dirty="0">
                <a:solidFill>
                  <a:prstClr val="black"/>
                </a:solidFill>
              </a:rPr>
              <a:t>You already have the insight, your reader does not, so help them</a:t>
            </a:r>
            <a:br>
              <a:rPr lang="en-US" dirty="0">
                <a:solidFill>
                  <a:prstClr val="black"/>
                </a:solidFill>
              </a:rPr>
            </a:br>
            <a:br>
              <a:rPr lang="en-US" dirty="0"/>
            </a:br>
            <a:endParaRPr lang="en-US" dirty="0"/>
          </a:p>
          <a:p>
            <a:r>
              <a:rPr lang="en-US" dirty="0"/>
              <a:t>Use 2 seconds more</a:t>
            </a:r>
            <a:br>
              <a:rPr lang="en-US" dirty="0"/>
            </a:br>
            <a:br>
              <a:rPr lang="en-US" sz="1900" dirty="0"/>
            </a:br>
            <a:r>
              <a:rPr lang="en-US" sz="2000" i="1" dirty="0"/>
              <a:t>Your audience will appreciate it!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Getting experience with visualization now,</a:t>
            </a:r>
            <a:br>
              <a:rPr lang="en-US" dirty="0"/>
            </a:br>
            <a:r>
              <a:rPr lang="en-US" dirty="0"/>
              <a:t>makes it easier for you in the future</a:t>
            </a:r>
            <a:br>
              <a:rPr lang="en-US" sz="1700" dirty="0"/>
            </a:br>
            <a:br>
              <a:rPr lang="en-US" sz="1700" dirty="0"/>
            </a:br>
            <a:r>
              <a:rPr lang="en-US" sz="2000" i="1" dirty="0"/>
              <a:t>Find ways to make your work easier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7" name="Picture 6" descr="A yellow sign on the ground&#10;&#10;Description automatically generated">
            <a:extLst>
              <a:ext uri="{FF2B5EF4-FFF2-40B4-BE49-F238E27FC236}">
                <a16:creationId xmlns:a16="http://schemas.microsoft.com/office/drawing/2014/main" id="{B00DEF42-66BB-A239-34B2-BF5EF06BE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567" y="2898915"/>
            <a:ext cx="2123552" cy="1060169"/>
          </a:xfrm>
          <a:prstGeom prst="rect">
            <a:avLst/>
          </a:prstGeom>
        </p:spPr>
      </p:pic>
      <p:pic>
        <p:nvPicPr>
          <p:cNvPr id="8" name="Picture 7" descr="A diagram of a covid-19 virus&#10;&#10;Description automatically generated">
            <a:extLst>
              <a:ext uri="{FF2B5EF4-FFF2-40B4-BE49-F238E27FC236}">
                <a16:creationId xmlns:a16="http://schemas.microsoft.com/office/drawing/2014/main" id="{E3FF5F97-9DE5-1FB4-ABC1-757BD7065D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775" y="1416315"/>
            <a:ext cx="2549662" cy="1338573"/>
          </a:xfrm>
          <a:prstGeom prst="rect">
            <a:avLst/>
          </a:prstGeom>
        </p:spPr>
      </p:pic>
      <p:pic>
        <p:nvPicPr>
          <p:cNvPr id="2" name="Picture 1" descr="A graph showing a blue line&#10;&#10;Description automatically generated">
            <a:extLst>
              <a:ext uri="{FF2B5EF4-FFF2-40B4-BE49-F238E27FC236}">
                <a16:creationId xmlns:a16="http://schemas.microsoft.com/office/drawing/2014/main" id="{77F15C59-C655-276C-1A51-DD7A8B4A74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224" y="5048984"/>
            <a:ext cx="2165837" cy="1443891"/>
          </a:xfrm>
          <a:prstGeom prst="rect">
            <a:avLst/>
          </a:prstGeom>
        </p:spPr>
      </p:pic>
      <p:pic>
        <p:nvPicPr>
          <p:cNvPr id="6" name="Picture 5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B83CD69C-8254-2D61-E7BC-65FDA3D026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470" y="5081733"/>
            <a:ext cx="1054669" cy="1443892"/>
          </a:xfrm>
          <a:prstGeom prst="rect">
            <a:avLst/>
          </a:prstGeom>
        </p:spPr>
      </p:pic>
      <p:sp>
        <p:nvSpPr>
          <p:cNvPr id="9" name="Cross 8">
            <a:extLst>
              <a:ext uri="{FF2B5EF4-FFF2-40B4-BE49-F238E27FC236}">
                <a16:creationId xmlns:a16="http://schemas.microsoft.com/office/drawing/2014/main" id="{20A03806-5FEB-2336-A165-A1899C014844}"/>
              </a:ext>
            </a:extLst>
          </p:cNvPr>
          <p:cNvSpPr/>
          <p:nvPr/>
        </p:nvSpPr>
        <p:spPr>
          <a:xfrm>
            <a:off x="6857899" y="5619459"/>
            <a:ext cx="368440" cy="368440"/>
          </a:xfrm>
          <a:prstGeom prst="plus">
            <a:avLst>
              <a:gd name="adj" fmla="val 37769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quals 9">
            <a:extLst>
              <a:ext uri="{FF2B5EF4-FFF2-40B4-BE49-F238E27FC236}">
                <a16:creationId xmlns:a16="http://schemas.microsoft.com/office/drawing/2014/main" id="{2B84F321-26BA-E39C-AD9E-A7A3FDA3444A}"/>
              </a:ext>
            </a:extLst>
          </p:cNvPr>
          <p:cNvSpPr/>
          <p:nvPr/>
        </p:nvSpPr>
        <p:spPr>
          <a:xfrm>
            <a:off x="8734337" y="5619459"/>
            <a:ext cx="627688" cy="409468"/>
          </a:xfrm>
          <a:prstGeom prst="mathEqual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0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 animBg="1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blue lines&#10;&#10;Description automatically generated">
            <a:extLst>
              <a:ext uri="{FF2B5EF4-FFF2-40B4-BE49-F238E27FC236}">
                <a16:creationId xmlns:a16="http://schemas.microsoft.com/office/drawing/2014/main" id="{F623B067-DF00-59BF-8604-4A5713B08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276" y="4926204"/>
            <a:ext cx="2339933" cy="17549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DE71276-F8BE-02FA-AEB7-AEDE5CDD1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Summing up – Why spend time visualizing?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1A92AA-E539-4CFD-F1DA-99561BF2C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It can help you understand your work better</a:t>
            </a:r>
            <a:br>
              <a:rPr lang="en-US" dirty="0"/>
            </a:br>
            <a:endParaRPr lang="en-US" dirty="0"/>
          </a:p>
          <a:p>
            <a:r>
              <a:rPr lang="en-US" dirty="0"/>
              <a:t>You have a deep understanding, the reader doesn’t</a:t>
            </a:r>
            <a:br>
              <a:rPr lang="en-US" sz="1700" dirty="0">
                <a:solidFill>
                  <a:prstClr val="black"/>
                </a:solidFill>
              </a:rPr>
            </a:br>
            <a:br>
              <a:rPr lang="en-US" sz="1700" dirty="0">
                <a:solidFill>
                  <a:prstClr val="black"/>
                </a:solidFill>
              </a:rPr>
            </a:br>
            <a:r>
              <a:rPr lang="en-US" sz="2000" i="1" dirty="0">
                <a:solidFill>
                  <a:prstClr val="black"/>
                </a:solidFill>
              </a:rPr>
              <a:t>Help them understand </a:t>
            </a:r>
            <a:r>
              <a:rPr lang="en-US" sz="2000" i="1" u="sng" dirty="0">
                <a:solidFill>
                  <a:prstClr val="black"/>
                </a:solidFill>
              </a:rPr>
              <a:t>the </a:t>
            </a:r>
            <a:r>
              <a:rPr lang="en-US" sz="2000" i="1" u="sng">
                <a:solidFill>
                  <a:prstClr val="black"/>
                </a:solidFill>
              </a:rPr>
              <a:t>specific things</a:t>
            </a:r>
            <a:r>
              <a:rPr lang="en-US" sz="2000" i="1">
                <a:solidFill>
                  <a:prstClr val="black"/>
                </a:solidFill>
              </a:rPr>
              <a:t> </a:t>
            </a:r>
            <a:r>
              <a:rPr lang="en-US" sz="2000" i="1" dirty="0">
                <a:solidFill>
                  <a:prstClr val="black"/>
                </a:solidFill>
              </a:rPr>
              <a:t>you’ve learned yourself</a:t>
            </a:r>
            <a:br>
              <a:rPr lang="en-US" dirty="0"/>
            </a:br>
            <a:endParaRPr lang="en-US" dirty="0"/>
          </a:p>
          <a:p>
            <a:r>
              <a:rPr lang="en-US" dirty="0"/>
              <a:t>Getting experience with visualization now,</a:t>
            </a:r>
            <a:br>
              <a:rPr lang="en-US" dirty="0"/>
            </a:br>
            <a:r>
              <a:rPr lang="en-US" dirty="0"/>
              <a:t>makes it easier for you in the future</a:t>
            </a:r>
            <a:br>
              <a:rPr lang="en-US" sz="1700" dirty="0"/>
            </a:br>
            <a:br>
              <a:rPr lang="en-US" sz="1700" dirty="0"/>
            </a:br>
            <a:r>
              <a:rPr lang="en-US" sz="2000" i="1" dirty="0"/>
              <a:t>Find ways to make your work easier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8" name="Picture 7" descr="A diagram of a covid-19 virus&#10;&#10;Description automatically generated">
            <a:extLst>
              <a:ext uri="{FF2B5EF4-FFF2-40B4-BE49-F238E27FC236}">
                <a16:creationId xmlns:a16="http://schemas.microsoft.com/office/drawing/2014/main" id="{E3FF5F97-9DE5-1FB4-ABC1-757BD7065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316" y="2768018"/>
            <a:ext cx="2549662" cy="1338573"/>
          </a:xfrm>
          <a:prstGeom prst="rect">
            <a:avLst/>
          </a:prstGeom>
        </p:spPr>
      </p:pic>
      <p:pic>
        <p:nvPicPr>
          <p:cNvPr id="2" name="Picture 1" descr="A graph showing a blue line&#10;&#10;Description automatically generated">
            <a:extLst>
              <a:ext uri="{FF2B5EF4-FFF2-40B4-BE49-F238E27FC236}">
                <a16:creationId xmlns:a16="http://schemas.microsoft.com/office/drawing/2014/main" id="{77F15C59-C655-276C-1A51-DD7A8B4A7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224" y="5048984"/>
            <a:ext cx="2165837" cy="1443891"/>
          </a:xfrm>
          <a:prstGeom prst="rect">
            <a:avLst/>
          </a:prstGeom>
        </p:spPr>
      </p:pic>
      <p:pic>
        <p:nvPicPr>
          <p:cNvPr id="6" name="Picture 5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B83CD69C-8254-2D61-E7BC-65FDA3D026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470" y="5081733"/>
            <a:ext cx="1054669" cy="1443892"/>
          </a:xfrm>
          <a:prstGeom prst="rect">
            <a:avLst/>
          </a:prstGeom>
        </p:spPr>
      </p:pic>
      <p:sp>
        <p:nvSpPr>
          <p:cNvPr id="9" name="Cross 8">
            <a:extLst>
              <a:ext uri="{FF2B5EF4-FFF2-40B4-BE49-F238E27FC236}">
                <a16:creationId xmlns:a16="http://schemas.microsoft.com/office/drawing/2014/main" id="{20A03806-5FEB-2336-A165-A1899C014844}"/>
              </a:ext>
            </a:extLst>
          </p:cNvPr>
          <p:cNvSpPr/>
          <p:nvPr/>
        </p:nvSpPr>
        <p:spPr>
          <a:xfrm>
            <a:off x="6857899" y="5619459"/>
            <a:ext cx="368440" cy="368440"/>
          </a:xfrm>
          <a:prstGeom prst="plus">
            <a:avLst>
              <a:gd name="adj" fmla="val 37769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quals 9">
            <a:extLst>
              <a:ext uri="{FF2B5EF4-FFF2-40B4-BE49-F238E27FC236}">
                <a16:creationId xmlns:a16="http://schemas.microsoft.com/office/drawing/2014/main" id="{2B84F321-26BA-E39C-AD9E-A7A3FDA3444A}"/>
              </a:ext>
            </a:extLst>
          </p:cNvPr>
          <p:cNvSpPr/>
          <p:nvPr/>
        </p:nvSpPr>
        <p:spPr>
          <a:xfrm>
            <a:off x="8734337" y="5619459"/>
            <a:ext cx="627688" cy="409468"/>
          </a:xfrm>
          <a:prstGeom prst="mathEqual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29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 animBg="1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19E6-6623-935E-5032-D050A5571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92823"/>
            <a:ext cx="10515600" cy="1969652"/>
          </a:xfrm>
        </p:spPr>
        <p:txBody>
          <a:bodyPr/>
          <a:lstStyle/>
          <a:p>
            <a:pPr algn="ctr"/>
            <a:r>
              <a:rPr lang="en-US" dirty="0"/>
              <a:t>You need a nice front-page for your thesis anyways!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323FC-3CDA-F3A3-B52B-6C0604876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092636"/>
            <a:ext cx="10515600" cy="1500187"/>
          </a:xfrm>
        </p:spPr>
        <p:txBody>
          <a:bodyPr>
            <a:normAutofit/>
          </a:bodyPr>
          <a:lstStyle/>
          <a:p>
            <a:r>
              <a:rPr lang="en-US" sz="2800" dirty="0"/>
              <a:t>And last, but not least: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Why spend time making beautiful visualizations?</a:t>
            </a:r>
          </a:p>
        </p:txBody>
      </p:sp>
    </p:spTree>
    <p:extLst>
      <p:ext uri="{BB962C8B-B14F-4D97-AF65-F5344CB8AC3E}">
        <p14:creationId xmlns:p14="http://schemas.microsoft.com/office/powerpoint/2010/main" val="221639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sign on the ground&#10;&#10;Description automatically generated">
            <a:extLst>
              <a:ext uri="{FF2B5EF4-FFF2-40B4-BE49-F238E27FC236}">
                <a16:creationId xmlns:a16="http://schemas.microsoft.com/office/drawing/2014/main" id="{07339640-71C2-ECEC-4E70-944EF669A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91" y="716705"/>
            <a:ext cx="10865618" cy="542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37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98603D-F412-BDF0-D95E-9FDBA41D2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ideas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A8922D-7FA8-7AD0-83E4-6824E5104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Think about your audience</a:t>
            </a:r>
            <a:br>
              <a:rPr lang="en-US" dirty="0"/>
            </a:br>
            <a:r>
              <a:rPr lang="en-US" dirty="0"/>
              <a:t>	</a:t>
            </a:r>
            <a:r>
              <a:rPr lang="en-US" i="1" dirty="0"/>
              <a:t>Use 2 seconds more</a:t>
            </a:r>
            <a:br>
              <a:rPr lang="en-US" i="1" dirty="0"/>
            </a:br>
            <a:endParaRPr lang="en-US" dirty="0"/>
          </a:p>
          <a:p>
            <a:r>
              <a:rPr lang="en-US" dirty="0"/>
              <a:t>Data visualization can be difficult</a:t>
            </a:r>
            <a:br>
              <a:rPr lang="en-US" dirty="0"/>
            </a:br>
            <a:r>
              <a:rPr lang="en-US" i="1" dirty="0"/>
              <a:t>	</a:t>
            </a:r>
            <a:r>
              <a:rPr lang="en-US" i="1" dirty="0">
                <a:solidFill>
                  <a:schemeClr val="bg1"/>
                </a:solidFill>
              </a:rPr>
              <a:t>but can be made easier</a:t>
            </a:r>
            <a:br>
              <a:rPr lang="en-US" i="1" dirty="0"/>
            </a:br>
            <a:endParaRPr lang="en-US" i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Data visualization can be an art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	“</a:t>
            </a:r>
            <a:r>
              <a:rPr lang="en-US" i="1" dirty="0">
                <a:solidFill>
                  <a:schemeClr val="bg1"/>
                </a:solidFill>
              </a:rPr>
              <a:t>Steal like an artist”</a:t>
            </a:r>
            <a:br>
              <a:rPr lang="en-US" i="1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Visual communication is very subjective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	But “bad” and “good” still exists</a:t>
            </a:r>
            <a:br>
              <a:rPr lang="en-US" i="1" dirty="0">
                <a:solidFill>
                  <a:schemeClr val="bg1"/>
                </a:solidFill>
              </a:rPr>
            </a:br>
            <a:endParaRPr lang="en-US" i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design-process can help you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become familiar with the data</a:t>
            </a:r>
            <a:endParaRPr lang="en-US" i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6" name="Picture 5" descr="A yellow sign on the ground&#10;&#10;Description automatically generated">
            <a:extLst>
              <a:ext uri="{FF2B5EF4-FFF2-40B4-BE49-F238E27FC236}">
                <a16:creationId xmlns:a16="http://schemas.microsoft.com/office/drawing/2014/main" id="{6CC850D2-3304-9924-4611-8669C88A7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603" y="349181"/>
            <a:ext cx="3129562" cy="156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8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mputer screen shot of a program code&#10;&#10;Description automatically generated">
            <a:extLst>
              <a:ext uri="{FF2B5EF4-FFF2-40B4-BE49-F238E27FC236}">
                <a16:creationId xmlns:a16="http://schemas.microsoft.com/office/drawing/2014/main" id="{924B6A9B-B429-0A4E-E0BE-02052D721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42" y="832071"/>
            <a:ext cx="5050250" cy="5193858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C7B9FE3B-9A44-E59B-CC76-B65A830A5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009" y="5117777"/>
            <a:ext cx="5122931" cy="961059"/>
          </a:xfrm>
          <a:prstGeom prst="rect">
            <a:avLst/>
          </a:prstGeom>
        </p:spPr>
      </p:pic>
      <p:pic>
        <p:nvPicPr>
          <p:cNvPr id="9" name="Picture 8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21024590-4601-84FC-5F51-3BC6425972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946" y="1202903"/>
            <a:ext cx="2400635" cy="32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51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with blue lines&#10;&#10;Description automatically generated">
            <a:extLst>
              <a:ext uri="{FF2B5EF4-FFF2-40B4-BE49-F238E27FC236}">
                <a16:creationId xmlns:a16="http://schemas.microsoft.com/office/drawing/2014/main" id="{DB2544E0-5A0C-6B18-FD7D-5D56BDC38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08" y="1055077"/>
            <a:ext cx="5019492" cy="3764619"/>
          </a:xfrm>
          <a:prstGeom prst="rect">
            <a:avLst/>
          </a:prstGeom>
        </p:spPr>
      </p:pic>
      <p:pic>
        <p:nvPicPr>
          <p:cNvPr id="7" name="Picture 6" descr="A graph showing a blue line&#10;&#10;Description automatically generated">
            <a:extLst>
              <a:ext uri="{FF2B5EF4-FFF2-40B4-BE49-F238E27FC236}">
                <a16:creationId xmlns:a16="http://schemas.microsoft.com/office/drawing/2014/main" id="{B9E0A532-1DDF-A666-19E8-7385F156E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47" y="1369646"/>
            <a:ext cx="5572229" cy="371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51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98603D-F412-BDF0-D95E-9FDBA41D2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ideas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A8922D-7FA8-7AD0-83E4-6824E5104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Think about your audience</a:t>
            </a:r>
            <a:br>
              <a:rPr lang="en-US" dirty="0"/>
            </a:br>
            <a:r>
              <a:rPr lang="en-US" dirty="0"/>
              <a:t>	</a:t>
            </a:r>
            <a:r>
              <a:rPr lang="en-US" i="1" dirty="0"/>
              <a:t>Use 2 seconds more</a:t>
            </a:r>
            <a:br>
              <a:rPr lang="en-US" i="1" dirty="0"/>
            </a:br>
            <a:endParaRPr lang="en-US" dirty="0"/>
          </a:p>
          <a:p>
            <a:r>
              <a:rPr lang="en-US" dirty="0"/>
              <a:t>Data visualization can be difficult</a:t>
            </a:r>
            <a:br>
              <a:rPr lang="en-US" dirty="0"/>
            </a:br>
            <a:r>
              <a:rPr lang="en-US" i="1" dirty="0"/>
              <a:t>	but can be made easier</a:t>
            </a:r>
            <a:br>
              <a:rPr lang="en-US" i="1" dirty="0"/>
            </a:br>
            <a:endParaRPr lang="en-US" i="1" dirty="0"/>
          </a:p>
          <a:p>
            <a:r>
              <a:rPr lang="en-US" dirty="0"/>
              <a:t>Data visualization can be an art</a:t>
            </a:r>
            <a:br>
              <a:rPr lang="en-US" dirty="0"/>
            </a:br>
            <a:r>
              <a:rPr lang="en-US" dirty="0"/>
              <a:t>	“</a:t>
            </a:r>
            <a:r>
              <a:rPr lang="en-US" i="1" dirty="0"/>
              <a:t>Steal like an artist”</a:t>
            </a:r>
            <a:br>
              <a:rPr lang="en-US" i="1" dirty="0"/>
            </a:b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Visual communication is very subjective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	But “bad” and “good” still exists</a:t>
            </a:r>
            <a:br>
              <a:rPr lang="en-US" i="1" dirty="0">
                <a:solidFill>
                  <a:schemeClr val="bg1"/>
                </a:solidFill>
              </a:rPr>
            </a:br>
            <a:endParaRPr lang="en-US" i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design-process can help you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become familiar with the data</a:t>
            </a:r>
            <a:endParaRPr lang="en-US" i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6" name="Picture 5" descr="A yellow sign on the ground&#10;&#10;Description automatically generated">
            <a:extLst>
              <a:ext uri="{FF2B5EF4-FFF2-40B4-BE49-F238E27FC236}">
                <a16:creationId xmlns:a16="http://schemas.microsoft.com/office/drawing/2014/main" id="{6CC850D2-3304-9924-4611-8669C88A7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603" y="349181"/>
            <a:ext cx="3129562" cy="1562414"/>
          </a:xfrm>
          <a:prstGeom prst="rect">
            <a:avLst/>
          </a:prstGeom>
        </p:spPr>
      </p:pic>
      <p:pic>
        <p:nvPicPr>
          <p:cNvPr id="2" name="Picture 1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80C2BE95-27A5-85F7-544C-91FCCFDA0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290" y="2226558"/>
            <a:ext cx="1128626" cy="1545143"/>
          </a:xfrm>
          <a:prstGeom prst="rect">
            <a:avLst/>
          </a:prstGeom>
        </p:spPr>
      </p:pic>
      <p:pic>
        <p:nvPicPr>
          <p:cNvPr id="9" name="Picture 2" descr="Få Steal Like an Artist af Austin Kleon som Paperback bog på engelsk -  9780761169253">
            <a:extLst>
              <a:ext uri="{FF2B5EF4-FFF2-40B4-BE49-F238E27FC236}">
                <a16:creationId xmlns:a16="http://schemas.microsoft.com/office/drawing/2014/main" id="{2DD58DEC-4238-643D-4B88-C28F2FD5C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181" y="2818691"/>
            <a:ext cx="1572900" cy="156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26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7622</TotalTime>
  <Words>732</Words>
  <Application>Microsoft Office PowerPoint</Application>
  <PresentationFormat>Widescreen</PresentationFormat>
  <Paragraphs>73</Paragraphs>
  <Slides>48</Slides>
  <Notes>0</Notes>
  <HiddenSlides>7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Office Theme</vt:lpstr>
      <vt:lpstr>How to visualize your science</vt:lpstr>
      <vt:lpstr>Who am I?</vt:lpstr>
      <vt:lpstr>Why visualize?</vt:lpstr>
      <vt:lpstr>General ideas</vt:lpstr>
      <vt:lpstr>PowerPoint Presentation</vt:lpstr>
      <vt:lpstr>General ideas</vt:lpstr>
      <vt:lpstr>PowerPoint Presentation</vt:lpstr>
      <vt:lpstr>PowerPoint Presentation</vt:lpstr>
      <vt:lpstr>General ideas</vt:lpstr>
      <vt:lpstr>PowerPoint Presentation</vt:lpstr>
      <vt:lpstr>General ideas</vt:lpstr>
      <vt:lpstr>PowerPoint Presentation</vt:lpstr>
      <vt:lpstr>PowerPoint Presentation</vt:lpstr>
      <vt:lpstr>General ideas</vt:lpstr>
      <vt:lpstr>PowerPoint Presentation</vt:lpstr>
      <vt:lpstr>PowerPoint Presentation</vt:lpstr>
      <vt:lpstr>PowerPoint Presentation</vt:lpstr>
      <vt:lpstr>General ideas</vt:lpstr>
      <vt:lpstr>Thinking about visualization can also improve your research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Summing up</vt:lpstr>
      <vt:lpstr>Summing up – Why spend time visualizing data?</vt:lpstr>
      <vt:lpstr>Summing up – Why spend time visualizing?</vt:lpstr>
      <vt:lpstr>You need a nice front-page for your thesis anyways!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visualize data?</dc:title>
  <dc:creator>Rasmus Kristoffer Pedersen</dc:creator>
  <cp:lastModifiedBy>Rasmus Kristoffer Pedersen</cp:lastModifiedBy>
  <cp:revision>186</cp:revision>
  <dcterms:created xsi:type="dcterms:W3CDTF">2023-09-15T12:27:50Z</dcterms:created>
  <dcterms:modified xsi:type="dcterms:W3CDTF">2023-10-06T07:19:19Z</dcterms:modified>
</cp:coreProperties>
</file>